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311" r:id="rId4"/>
    <p:sldId id="316" r:id="rId5"/>
    <p:sldId id="317" r:id="rId6"/>
    <p:sldId id="319" r:id="rId7"/>
    <p:sldId id="320" r:id="rId8"/>
    <p:sldId id="332" r:id="rId9"/>
    <p:sldId id="333" r:id="rId10"/>
    <p:sldId id="334" r:id="rId11"/>
    <p:sldId id="335" r:id="rId12"/>
    <p:sldId id="336" r:id="rId13"/>
    <p:sldId id="337" r:id="rId14"/>
    <p:sldId id="331" r:id="rId15"/>
    <p:sldId id="338" r:id="rId16"/>
    <p:sldId id="339" r:id="rId17"/>
    <p:sldId id="340" r:id="rId18"/>
    <p:sldId id="341" r:id="rId19"/>
    <p:sldId id="323" r:id="rId20"/>
    <p:sldId id="324" r:id="rId21"/>
    <p:sldId id="325" r:id="rId22"/>
    <p:sldId id="326" r:id="rId23"/>
    <p:sldId id="286" r:id="rId24"/>
    <p:sldId id="321" r:id="rId25"/>
    <p:sldId id="342" r:id="rId26"/>
    <p:sldId id="318" r:id="rId27"/>
    <p:sldId id="315" r:id="rId28"/>
    <p:sldId id="276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08:24:52.189"/>
    </inkml:context>
    <inkml:brush xml:id="br0">
      <inkml:brushProperty name="width" value="0.05" units="cm"/>
      <inkml:brushProperty name="height" value="0.05" units="cm"/>
      <inkml:brushProperty name="color" value="#BE5A38"/>
      <inkml:brushProperty name="ignorePressure" value="1"/>
    </inkml:brush>
  </inkml:definitions>
  <inkml:trace contextRef="#ctx0" brushRef="#br0">1604 1,'-1587'0,"1571"0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08:17:04.937"/>
    </inkml:context>
    <inkml:brush xml:id="br0">
      <inkml:brushProperty name="width" value="0.05" units="cm"/>
      <inkml:brushProperty name="height" value="0.05" units="cm"/>
      <inkml:brushProperty name="color" value="#BE5A38"/>
      <inkml:brushProperty name="ignorePressure" value="1"/>
    </inkml:brush>
  </inkml:definitions>
  <inkml:trace contextRef="#ctx0" brushRef="#br0">5026 0,'-5004'0,"4982"0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08:16:57.538"/>
    </inkml:context>
    <inkml:brush xml:id="br0">
      <inkml:brushProperty name="width" value="0.05" units="cm"/>
      <inkml:brushProperty name="height" value="0.05" units="cm"/>
      <inkml:brushProperty name="color" value="#BE5A38"/>
      <inkml:brushProperty name="ignorePressure" value="1"/>
    </inkml:brush>
  </inkml:definitions>
  <inkml:trace contextRef="#ctx0" brushRef="#br0">6803 1,'-6782'0,"6762"0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08:17:04.937"/>
    </inkml:context>
    <inkml:brush xml:id="br0">
      <inkml:brushProperty name="width" value="0.05" units="cm"/>
      <inkml:brushProperty name="height" value="0.05" units="cm"/>
      <inkml:brushProperty name="color" value="#BE5A38"/>
      <inkml:brushProperty name="ignorePressure" value="1"/>
    </inkml:brush>
  </inkml:definitions>
  <inkml:trace contextRef="#ctx0" brushRef="#br0">5026 0,'-5004'0,"4982"0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08:24:59.147"/>
    </inkml:context>
    <inkml:brush xml:id="br0">
      <inkml:brushProperty name="width" value="0.05" units="cm"/>
      <inkml:brushProperty name="height" value="0.05" units="cm"/>
      <inkml:brushProperty name="color" value="#BE5A38"/>
      <inkml:brushProperty name="ignorePressure" value="1"/>
    </inkml:brush>
  </inkml:definitions>
  <inkml:trace contextRef="#ctx0" brushRef="#br0">1 1,'1547'0,"-1532"0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08:16:57.538"/>
    </inkml:context>
    <inkml:brush xml:id="br0">
      <inkml:brushProperty name="width" value="0.05" units="cm"/>
      <inkml:brushProperty name="height" value="0.05" units="cm"/>
      <inkml:brushProperty name="color" value="#BE5A38"/>
      <inkml:brushProperty name="ignorePressure" value="1"/>
    </inkml:brush>
  </inkml:definitions>
  <inkml:trace contextRef="#ctx0" brushRef="#br0">6803 1,'-6782'0,"6762"0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08:17:04.937"/>
    </inkml:context>
    <inkml:brush xml:id="br0">
      <inkml:brushProperty name="width" value="0.05" units="cm"/>
      <inkml:brushProperty name="height" value="0.05" units="cm"/>
      <inkml:brushProperty name="color" value="#BE5A38"/>
      <inkml:brushProperty name="ignorePressure" value="1"/>
    </inkml:brush>
  </inkml:definitions>
  <inkml:trace contextRef="#ctx0" brushRef="#br0">5026 0,'-5004'0,"4982"0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08:16:57.538"/>
    </inkml:context>
    <inkml:brush xml:id="br0">
      <inkml:brushProperty name="width" value="0.05" units="cm"/>
      <inkml:brushProperty name="height" value="0.05" units="cm"/>
      <inkml:brushProperty name="color" value="#BE5A38"/>
      <inkml:brushProperty name="ignorePressure" value="1"/>
    </inkml:brush>
  </inkml:definitions>
  <inkml:trace contextRef="#ctx0" brushRef="#br0">6803 1,'-6782'0,"6762"0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08:17:04.937"/>
    </inkml:context>
    <inkml:brush xml:id="br0">
      <inkml:brushProperty name="width" value="0.05" units="cm"/>
      <inkml:brushProperty name="height" value="0.05" units="cm"/>
      <inkml:brushProperty name="color" value="#BE5A38"/>
      <inkml:brushProperty name="ignorePressure" value="1"/>
    </inkml:brush>
  </inkml:definitions>
  <inkml:trace contextRef="#ctx0" brushRef="#br0">5026 0,'-5004'0,"4982"0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08:16:57.538"/>
    </inkml:context>
    <inkml:brush xml:id="br0">
      <inkml:brushProperty name="width" value="0.05" units="cm"/>
      <inkml:brushProperty name="height" value="0.05" units="cm"/>
      <inkml:brushProperty name="color" value="#BE5A38"/>
      <inkml:brushProperty name="ignorePressure" value="1"/>
    </inkml:brush>
  </inkml:definitions>
  <inkml:trace contextRef="#ctx0" brushRef="#br0">6803 1,'-6782'0,"6762"0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08:17:04.937"/>
    </inkml:context>
    <inkml:brush xml:id="br0">
      <inkml:brushProperty name="width" value="0.05" units="cm"/>
      <inkml:brushProperty name="height" value="0.05" units="cm"/>
      <inkml:brushProperty name="color" value="#BE5A38"/>
      <inkml:brushProperty name="ignorePressure" value="1"/>
    </inkml:brush>
  </inkml:definitions>
  <inkml:trace contextRef="#ctx0" brushRef="#br0">5026 0,'-5004'0,"4982"0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08:16:57.538"/>
    </inkml:context>
    <inkml:brush xml:id="br0">
      <inkml:brushProperty name="width" value="0.05" units="cm"/>
      <inkml:brushProperty name="height" value="0.05" units="cm"/>
      <inkml:brushProperty name="color" value="#BE5A38"/>
      <inkml:brushProperty name="ignorePressure" value="1"/>
    </inkml:brush>
  </inkml:definitions>
  <inkml:trace contextRef="#ctx0" brushRef="#br0">6803 1,'-6782'0,"6762"0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81CF0-A44E-4146-BC82-40CBB2A1045F}" type="datetimeFigureOut">
              <a:rPr lang="de-DE" smtClean="0"/>
              <a:t>07.04.2024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B84FD-30A3-41F3-8DF6-D45350294E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6907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customXml" Target="../ink/ink4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customXml" Target="../ink/ink6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customXml" Target="../ink/ink8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customXml" Target="../ink/ink10.xml"/><Relationship Id="rId5" Type="http://schemas.openxmlformats.org/officeDocument/2006/relationships/image" Target="../media/image7.png"/><Relationship Id="rId4" Type="http://schemas.openxmlformats.org/officeDocument/2006/relationships/customXml" Target="../ink/ink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customXml" Target="../ink/ink12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07F69D-05A2-49BA-9F6E-D6B57F0E3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55185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C7C3885-E517-4816-918E-C335932BD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19316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37A464-94A0-4230-9D66-1E1CC51A8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3A71-21B0-4D1D-B669-4F77D380E570}" type="datetimeFigureOut">
              <a:rPr lang="de-DE" smtClean="0"/>
              <a:t>07.04.2024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D513C5-5545-4A82-92D5-C14526A9C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33342C-C9B2-41CB-BA6D-D18840E0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EDD8-36D8-4CB3-B460-2D8DCA815107}" type="slidenum">
              <a:rPr lang="de-DE" smtClean="0"/>
              <a:t>‹Nr.›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4C1BD9E-0D0B-4C44-834B-4D518BD78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857" y="-121443"/>
            <a:ext cx="3520285" cy="24876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C21E5A65-61EA-4AE5-95AE-A0AF5E0E8D1E}"/>
                  </a:ext>
                </a:extLst>
              </p14:cNvPr>
              <p14:cNvContentPartPr/>
              <p14:nvPr userDrawn="1"/>
            </p14:nvContentPartPr>
            <p14:xfrm>
              <a:off x="4557789" y="887607"/>
              <a:ext cx="577440" cy="3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C21E5A65-61EA-4AE5-95AE-A0AF5E0E8D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49149" y="878967"/>
                <a:ext cx="5950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04532A17-EB04-4ED1-A7AB-393E43011749}"/>
                  </a:ext>
                </a:extLst>
              </p14:cNvPr>
              <p14:cNvContentPartPr/>
              <p14:nvPr userDrawn="1"/>
            </p14:nvContentPartPr>
            <p14:xfrm>
              <a:off x="7139349" y="887607"/>
              <a:ext cx="562680" cy="3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04532A17-EB04-4ED1-A7AB-393E430117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30709" y="878967"/>
                <a:ext cx="58032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546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,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76FCB8-3CF7-42C8-A6D9-69EBB58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7029"/>
            <a:ext cx="10515600" cy="75370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D9AF4E-06BA-40A9-A6AA-8472FBF75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3A71-21B0-4D1D-B669-4F77D380E570}" type="datetimeFigureOut">
              <a:rPr lang="de-DE" smtClean="0"/>
              <a:t>07.04.2024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DBF211-A58A-43C7-B7F8-8D5237FC0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71644F-11DA-4813-923F-E647BA7E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EDD8-36D8-4CB3-B460-2D8DCA81510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 descr="Ein Bild, das Vektorgrafiken, Silhouette enthält.&#10;&#10;Automatisch generierte Beschreibung">
            <a:extLst>
              <a:ext uri="{FF2B5EF4-FFF2-40B4-BE49-F238E27FC236}">
                <a16:creationId xmlns:a16="http://schemas.microsoft.com/office/drawing/2014/main" id="{C140076C-C70A-4FDE-9608-8336BFBD7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9" y="136525"/>
            <a:ext cx="666151" cy="6554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E48C3226-177E-4135-912F-C9DD51CCCFE9}"/>
                  </a:ext>
                </a:extLst>
              </p14:cNvPr>
              <p14:cNvContentPartPr/>
              <p14:nvPr userDrawn="1"/>
            </p14:nvContentPartPr>
            <p14:xfrm>
              <a:off x="9733509" y="545967"/>
              <a:ext cx="2449080" cy="3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E48C3226-177E-4135-912F-C9DD51CCCF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4869" y="537327"/>
                <a:ext cx="2466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97C8E18-4E51-4425-BBE7-05C6B5A2B8D7}"/>
                  </a:ext>
                </a:extLst>
              </p14:cNvPr>
              <p14:cNvContentPartPr/>
              <p14:nvPr userDrawn="1"/>
            </p14:nvContentPartPr>
            <p14:xfrm>
              <a:off x="10373229" y="472167"/>
              <a:ext cx="1809720" cy="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97C8E18-4E51-4425-BBE7-05C6B5A2B8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64229" y="463167"/>
                <a:ext cx="182736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24FF3CE-0704-AFEF-4B15-1E88DE5CF9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369037"/>
            <a:ext cx="10515600" cy="3692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93638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,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76FCB8-3CF7-42C8-A6D9-69EBB58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7029"/>
            <a:ext cx="10515600" cy="75370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D9AF4E-06BA-40A9-A6AA-8472FBF75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3A71-21B0-4D1D-B669-4F77D380E570}" type="datetimeFigureOut">
              <a:rPr lang="de-DE" smtClean="0"/>
              <a:t>07.04.2024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DBF211-A58A-43C7-B7F8-8D5237FC0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71644F-11DA-4813-923F-E647BA7E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EDD8-36D8-4CB3-B460-2D8DCA81510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 descr="Ein Bild, das Vektorgrafiken, Silhouette enthält.&#10;&#10;Automatisch generierte Beschreibung">
            <a:extLst>
              <a:ext uri="{FF2B5EF4-FFF2-40B4-BE49-F238E27FC236}">
                <a16:creationId xmlns:a16="http://schemas.microsoft.com/office/drawing/2014/main" id="{C140076C-C70A-4FDE-9608-8336BFBD7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9" y="136525"/>
            <a:ext cx="666151" cy="6554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E48C3226-177E-4135-912F-C9DD51CCCFE9}"/>
                  </a:ext>
                </a:extLst>
              </p14:cNvPr>
              <p14:cNvContentPartPr/>
              <p14:nvPr userDrawn="1"/>
            </p14:nvContentPartPr>
            <p14:xfrm>
              <a:off x="9733509" y="545967"/>
              <a:ext cx="2449080" cy="3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E48C3226-177E-4135-912F-C9DD51CCCF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4509" y="536967"/>
                <a:ext cx="2466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97C8E18-4E51-4425-BBE7-05C6B5A2B8D7}"/>
                  </a:ext>
                </a:extLst>
              </p14:cNvPr>
              <p14:cNvContentPartPr/>
              <p14:nvPr userDrawn="1"/>
            </p14:nvContentPartPr>
            <p14:xfrm>
              <a:off x="10373229" y="472167"/>
              <a:ext cx="1809720" cy="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97C8E18-4E51-4425-BBE7-05C6B5A2B8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64229" y="463167"/>
                <a:ext cx="182736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12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o,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D9AF4E-06BA-40A9-A6AA-8472FBF75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3A71-21B0-4D1D-B669-4F77D380E570}" type="datetimeFigureOut">
              <a:rPr lang="de-DE" smtClean="0"/>
              <a:t>07.04.2024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DBF211-A58A-43C7-B7F8-8D5237FC0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71644F-11DA-4813-923F-E647BA7E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EDD8-36D8-4CB3-B460-2D8DCA81510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 descr="Ein Bild, das Vektorgrafiken, Silhouette enthält.&#10;&#10;Automatisch generierte Beschreibung">
            <a:extLst>
              <a:ext uri="{FF2B5EF4-FFF2-40B4-BE49-F238E27FC236}">
                <a16:creationId xmlns:a16="http://schemas.microsoft.com/office/drawing/2014/main" id="{C140076C-C70A-4FDE-9608-8336BFBD7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9" y="136525"/>
            <a:ext cx="666151" cy="6554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E48C3226-177E-4135-912F-C9DD51CCCFE9}"/>
                  </a:ext>
                </a:extLst>
              </p14:cNvPr>
              <p14:cNvContentPartPr/>
              <p14:nvPr userDrawn="1"/>
            </p14:nvContentPartPr>
            <p14:xfrm>
              <a:off x="9733509" y="545967"/>
              <a:ext cx="2449080" cy="3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E48C3226-177E-4135-912F-C9DD51CCCF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4509" y="536967"/>
                <a:ext cx="2466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97C8E18-4E51-4425-BBE7-05C6B5A2B8D7}"/>
                  </a:ext>
                </a:extLst>
              </p14:cNvPr>
              <p14:cNvContentPartPr/>
              <p14:nvPr userDrawn="1"/>
            </p14:nvContentPartPr>
            <p14:xfrm>
              <a:off x="10373229" y="472167"/>
              <a:ext cx="1809720" cy="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97C8E18-4E51-4425-BBE7-05C6B5A2B8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64229" y="463167"/>
                <a:ext cx="182736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Grafik 7" descr="Ein Bild, das Schrift, Grafiken, Schwarz, Logo enthält.&#10;&#10;Automatisch generierte Beschreibung">
            <a:extLst>
              <a:ext uri="{FF2B5EF4-FFF2-40B4-BE49-F238E27FC236}">
                <a16:creationId xmlns:a16="http://schemas.microsoft.com/office/drawing/2014/main" id="{BF18D89B-09B3-6C8A-A997-A030E73134E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88" y="657622"/>
            <a:ext cx="4692223" cy="3429000"/>
          </a:xfrm>
          <a:prstGeom prst="rect">
            <a:avLst/>
          </a:prstGeo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3923FD4-30A1-FB8E-5169-4AE68D0AA3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539456"/>
            <a:ext cx="10515600" cy="7064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1492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ogo,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Katze, Entwurf, Zeichnung, Säugetier enthält.&#10;&#10;Automatisch generierte Beschreibung">
            <a:extLst>
              <a:ext uri="{FF2B5EF4-FFF2-40B4-BE49-F238E27FC236}">
                <a16:creationId xmlns:a16="http://schemas.microsoft.com/office/drawing/2014/main" id="{80188C0E-070C-F54E-EBEF-F52A41C24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934" y="1568432"/>
            <a:ext cx="3396408" cy="2707448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D9AF4E-06BA-40A9-A6AA-8472FBF75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3A71-21B0-4D1D-B669-4F77D380E570}" type="datetimeFigureOut">
              <a:rPr lang="de-DE" smtClean="0"/>
              <a:t>07.04.2024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DBF211-A58A-43C7-B7F8-8D5237FC0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71644F-11DA-4813-923F-E647BA7E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EDD8-36D8-4CB3-B460-2D8DCA81510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 descr="Ein Bild, das Vektorgrafiken, Silhouette enthält.&#10;&#10;Automatisch generierte Beschreibung">
            <a:extLst>
              <a:ext uri="{FF2B5EF4-FFF2-40B4-BE49-F238E27FC236}">
                <a16:creationId xmlns:a16="http://schemas.microsoft.com/office/drawing/2014/main" id="{C140076C-C70A-4FDE-9608-8336BFBD7B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9" y="136525"/>
            <a:ext cx="666151" cy="6554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E48C3226-177E-4135-912F-C9DD51CCCFE9}"/>
                  </a:ext>
                </a:extLst>
              </p14:cNvPr>
              <p14:cNvContentPartPr/>
              <p14:nvPr userDrawn="1"/>
            </p14:nvContentPartPr>
            <p14:xfrm>
              <a:off x="9733509" y="545967"/>
              <a:ext cx="2449080" cy="3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E48C3226-177E-4135-912F-C9DD51CCCF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24509" y="536967"/>
                <a:ext cx="2466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97C8E18-4E51-4425-BBE7-05C6B5A2B8D7}"/>
                  </a:ext>
                </a:extLst>
              </p14:cNvPr>
              <p14:cNvContentPartPr/>
              <p14:nvPr userDrawn="1"/>
            </p14:nvContentPartPr>
            <p14:xfrm>
              <a:off x="10373229" y="472167"/>
              <a:ext cx="1809720" cy="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97C8E18-4E51-4425-BBE7-05C6B5A2B8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64229" y="463167"/>
                <a:ext cx="182736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feld 1">
            <a:extLst>
              <a:ext uri="{FF2B5EF4-FFF2-40B4-BE49-F238E27FC236}">
                <a16:creationId xmlns:a16="http://schemas.microsoft.com/office/drawing/2014/main" id="{A7535B21-553A-E20D-5B9B-BC927502A957}"/>
              </a:ext>
            </a:extLst>
          </p:cNvPr>
          <p:cNvSpPr txBox="1"/>
          <p:nvPr userDrawn="1"/>
        </p:nvSpPr>
        <p:spPr>
          <a:xfrm>
            <a:off x="754338" y="3177603"/>
            <a:ext cx="10515600" cy="79316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de-DE" sz="2000" dirty="0">
                <a:latin typeface="Work Sans" pitchFamily="2" charset="0"/>
              </a:rPr>
              <a:t>Kurze Pause</a:t>
            </a:r>
          </a:p>
        </p:txBody>
      </p:sp>
    </p:spTree>
    <p:extLst>
      <p:ext uri="{BB962C8B-B14F-4D97-AF65-F5344CB8AC3E}">
        <p14:creationId xmlns:p14="http://schemas.microsoft.com/office/powerpoint/2010/main" val="287798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ogo,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D9AF4E-06BA-40A9-A6AA-8472FBF75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3A71-21B0-4D1D-B669-4F77D380E570}" type="datetimeFigureOut">
              <a:rPr lang="de-DE" smtClean="0"/>
              <a:t>07.04.2024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DBF211-A58A-43C7-B7F8-8D5237FC0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71644F-11DA-4813-923F-E647BA7E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EDD8-36D8-4CB3-B460-2D8DCA81510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 descr="Ein Bild, das Vektorgrafiken, Silhouette enthält.&#10;&#10;Automatisch generierte Beschreibung">
            <a:extLst>
              <a:ext uri="{FF2B5EF4-FFF2-40B4-BE49-F238E27FC236}">
                <a16:creationId xmlns:a16="http://schemas.microsoft.com/office/drawing/2014/main" id="{C140076C-C70A-4FDE-9608-8336BFBD7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9" y="136525"/>
            <a:ext cx="666151" cy="6554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E48C3226-177E-4135-912F-C9DD51CCCFE9}"/>
                  </a:ext>
                </a:extLst>
              </p14:cNvPr>
              <p14:cNvContentPartPr/>
              <p14:nvPr userDrawn="1"/>
            </p14:nvContentPartPr>
            <p14:xfrm>
              <a:off x="9733509" y="545967"/>
              <a:ext cx="2449080" cy="3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E48C3226-177E-4135-912F-C9DD51CCCF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4509" y="536967"/>
                <a:ext cx="2466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97C8E18-4E51-4425-BBE7-05C6B5A2B8D7}"/>
                  </a:ext>
                </a:extLst>
              </p14:cNvPr>
              <p14:cNvContentPartPr/>
              <p14:nvPr userDrawn="1"/>
            </p14:nvContentPartPr>
            <p14:xfrm>
              <a:off x="10373229" y="472167"/>
              <a:ext cx="1809720" cy="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97C8E18-4E51-4425-BBE7-05C6B5A2B8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64229" y="463167"/>
                <a:ext cx="182736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Grafik 7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90576F33-60BB-092C-50D9-FDC13F2C95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838"/>
            <a:ext cx="3460037" cy="5204691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DB4DADD-43B7-A592-2E68-E6D6A68D35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38600" y="1497013"/>
            <a:ext cx="7315200" cy="42275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6345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E1EE41A-9D07-4B84-8311-06808D667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E8E829-BFD8-46F5-A173-591E83703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CEC26B-456C-4AA6-9FE8-52F8BE50DF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Work Sans" pitchFamily="2" charset="0"/>
              </a:defRPr>
            </a:lvl1pPr>
          </a:lstStyle>
          <a:p>
            <a:fld id="{51D33A71-21B0-4D1D-B669-4F77D380E570}" type="datetimeFigureOut">
              <a:rPr lang="de-DE" smtClean="0"/>
              <a:pPr/>
              <a:t>07.04.2024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7077F2-AB26-4C46-897D-5272E77F4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Work Sans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578ABB-7073-40B9-A069-59D7614EC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Work Sans" pitchFamily="2" charset="0"/>
              </a:defRPr>
            </a:lvl1pPr>
          </a:lstStyle>
          <a:p>
            <a:fld id="{D2CBEDD8-36D8-4CB3-B460-2D8DCA81510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442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Work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Work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Work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Work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Work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Work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1613CF-3D22-4E89-9022-B08DC9FD25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800" dirty="0"/>
              <a:t>Basisgruppe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1FD3B453-82F8-4F11-9B81-CAFAD2B8A0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Dritter Termin</a:t>
            </a:r>
          </a:p>
        </p:txBody>
      </p:sp>
    </p:spTree>
    <p:extLst>
      <p:ext uri="{BB962C8B-B14F-4D97-AF65-F5344CB8AC3E}">
        <p14:creationId xmlns:p14="http://schemas.microsoft.com/office/powerpoint/2010/main" val="3851966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07FA545-9D13-5383-DB99-B74B33645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Gefühle verstehen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BCE42E8-40E5-B389-5FF2-2D6C70F91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715003"/>
              </p:ext>
            </p:extLst>
          </p:nvPr>
        </p:nvGraphicFramePr>
        <p:xfrm>
          <a:off x="838200" y="2211114"/>
          <a:ext cx="10515600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1017">
                  <a:extLst>
                    <a:ext uri="{9D8B030D-6E8A-4147-A177-3AD203B41FA5}">
                      <a16:colId xmlns:a16="http://schemas.microsoft.com/office/drawing/2014/main" val="155717265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990697028"/>
                    </a:ext>
                  </a:extLst>
                </a:gridCol>
                <a:gridCol w="2166151">
                  <a:extLst>
                    <a:ext uri="{9D8B030D-6E8A-4147-A177-3AD203B41FA5}">
                      <a16:colId xmlns:a16="http://schemas.microsoft.com/office/drawing/2014/main" val="655153816"/>
                    </a:ext>
                  </a:extLst>
                </a:gridCol>
                <a:gridCol w="3150832">
                  <a:extLst>
                    <a:ext uri="{9D8B030D-6E8A-4147-A177-3AD203B41FA5}">
                      <a16:colId xmlns:a16="http://schemas.microsoft.com/office/drawing/2014/main" val="1427380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Gefühl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Nutzen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Wahrnehmung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Verhalten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617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Angst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Schutz vor Gefahren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Fokus auf Bedrohung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Rückzug, Vermeidung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824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Freude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Belohnung für Erfolg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Aktiv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Annäherung, Zuwendung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66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Trauer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061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Ekel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165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Ärger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331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Überraschung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868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72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07FA545-9D13-5383-DB99-B74B33645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Gefühle verstehen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BCE42E8-40E5-B389-5FF2-2D6C70F91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520944"/>
              </p:ext>
            </p:extLst>
          </p:nvPr>
        </p:nvGraphicFramePr>
        <p:xfrm>
          <a:off x="838200" y="2211114"/>
          <a:ext cx="10515600" cy="2865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1017">
                  <a:extLst>
                    <a:ext uri="{9D8B030D-6E8A-4147-A177-3AD203B41FA5}">
                      <a16:colId xmlns:a16="http://schemas.microsoft.com/office/drawing/2014/main" val="155717265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990697028"/>
                    </a:ext>
                  </a:extLst>
                </a:gridCol>
                <a:gridCol w="2166151">
                  <a:extLst>
                    <a:ext uri="{9D8B030D-6E8A-4147-A177-3AD203B41FA5}">
                      <a16:colId xmlns:a16="http://schemas.microsoft.com/office/drawing/2014/main" val="655153816"/>
                    </a:ext>
                  </a:extLst>
                </a:gridCol>
                <a:gridCol w="3150832">
                  <a:extLst>
                    <a:ext uri="{9D8B030D-6E8A-4147-A177-3AD203B41FA5}">
                      <a16:colId xmlns:a16="http://schemas.microsoft.com/office/drawing/2014/main" val="1427380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Gefühl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Nutzen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Wahrnehmung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Verhalten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617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Angst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Schutz vor Gefahren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Fokus auf Bedrohung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Rückzug, Vermeidung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824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Freude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Belohnung für Erfolg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Aktiv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Annäherung, Zuwendung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66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Trauer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Bestrafung für Verluste, Anstoßen von Anpassungsprozess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Fokus auf Verlust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Grübeln, Weinen, Rückzug, Trost suchen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061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Ekel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165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Ärger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331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Überraschung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868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053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07FA545-9D13-5383-DB99-B74B33645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Gefühle verstehen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BCE42E8-40E5-B389-5FF2-2D6C70F91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664670"/>
              </p:ext>
            </p:extLst>
          </p:nvPr>
        </p:nvGraphicFramePr>
        <p:xfrm>
          <a:off x="838200" y="2211114"/>
          <a:ext cx="10515600" cy="3134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1017">
                  <a:extLst>
                    <a:ext uri="{9D8B030D-6E8A-4147-A177-3AD203B41FA5}">
                      <a16:colId xmlns:a16="http://schemas.microsoft.com/office/drawing/2014/main" val="155717265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990697028"/>
                    </a:ext>
                  </a:extLst>
                </a:gridCol>
                <a:gridCol w="2166151">
                  <a:extLst>
                    <a:ext uri="{9D8B030D-6E8A-4147-A177-3AD203B41FA5}">
                      <a16:colId xmlns:a16="http://schemas.microsoft.com/office/drawing/2014/main" val="655153816"/>
                    </a:ext>
                  </a:extLst>
                </a:gridCol>
                <a:gridCol w="3150832">
                  <a:extLst>
                    <a:ext uri="{9D8B030D-6E8A-4147-A177-3AD203B41FA5}">
                      <a16:colId xmlns:a16="http://schemas.microsoft.com/office/drawing/2014/main" val="1427380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Gefühl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Nutzen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Wahrnehmung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Verhalten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617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Angst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Schutz vor Gefahren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Fokus auf Bedrohung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Rückzug, Vermeidung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824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Freude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Belohnung für Erfolg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Aktiv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Annäherung, Zuwendung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66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Trauer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Bestrafung für Verluste, Anstoßen von Anpassungsprozess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Fokus auf Verlust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Grübeln, Weinen, Rückzug, Trost suchen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061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Ekel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Verhindern, dass etwas verdorbenes gegessen oder berührt wird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Fokus auf Auslöser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Distanz schaffen, abwenden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165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Ärger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331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Überraschung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868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825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07FA545-9D13-5383-DB99-B74B33645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Gefühle verstehen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BCE42E8-40E5-B389-5FF2-2D6C70F91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347995"/>
              </p:ext>
            </p:extLst>
          </p:nvPr>
        </p:nvGraphicFramePr>
        <p:xfrm>
          <a:off x="838200" y="2211114"/>
          <a:ext cx="10515600" cy="3403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1017">
                  <a:extLst>
                    <a:ext uri="{9D8B030D-6E8A-4147-A177-3AD203B41FA5}">
                      <a16:colId xmlns:a16="http://schemas.microsoft.com/office/drawing/2014/main" val="155717265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990697028"/>
                    </a:ext>
                  </a:extLst>
                </a:gridCol>
                <a:gridCol w="2166151">
                  <a:extLst>
                    <a:ext uri="{9D8B030D-6E8A-4147-A177-3AD203B41FA5}">
                      <a16:colId xmlns:a16="http://schemas.microsoft.com/office/drawing/2014/main" val="655153816"/>
                    </a:ext>
                  </a:extLst>
                </a:gridCol>
                <a:gridCol w="3150832">
                  <a:extLst>
                    <a:ext uri="{9D8B030D-6E8A-4147-A177-3AD203B41FA5}">
                      <a16:colId xmlns:a16="http://schemas.microsoft.com/office/drawing/2014/main" val="1427380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Gefühl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Nutzen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Wahrnehmung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Verhalten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617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Angst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Schutz vor Gefahren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Fokus auf Bedrohung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Rückzug, Vermeidung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824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Freude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Belohnung für Erfolg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Aktiv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Annäherung, Zuwendung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66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Trauer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Bestrafung für Verluste, Anstoßen von Anpassungsprozess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Fokus auf Verlust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Grübeln, Weinen, Rückzug, Trost suchen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061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Ekel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Verhindern, dass etwas verdorbenes gegessen oder berührt wird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Fokus auf Auslöser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Distanz schaffen, abwenden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165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Ärger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Gegen Angriffe wehren, Grenzen und Ressourcen verteidigen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Fokus auf Auslöser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Aktiv, laut, aggressiv werden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331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Überraschung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868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276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07FA545-9D13-5383-DB99-B74B33645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Gefühle verstehen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BCE42E8-40E5-B389-5FF2-2D6C70F91452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211114"/>
          <a:ext cx="10515600" cy="3947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1017">
                  <a:extLst>
                    <a:ext uri="{9D8B030D-6E8A-4147-A177-3AD203B41FA5}">
                      <a16:colId xmlns:a16="http://schemas.microsoft.com/office/drawing/2014/main" val="155717265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990697028"/>
                    </a:ext>
                  </a:extLst>
                </a:gridCol>
                <a:gridCol w="2166151">
                  <a:extLst>
                    <a:ext uri="{9D8B030D-6E8A-4147-A177-3AD203B41FA5}">
                      <a16:colId xmlns:a16="http://schemas.microsoft.com/office/drawing/2014/main" val="655153816"/>
                    </a:ext>
                  </a:extLst>
                </a:gridCol>
                <a:gridCol w="3150832">
                  <a:extLst>
                    <a:ext uri="{9D8B030D-6E8A-4147-A177-3AD203B41FA5}">
                      <a16:colId xmlns:a16="http://schemas.microsoft.com/office/drawing/2014/main" val="1427380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Gefühl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Nutzen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Wahrnehmung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Verhalten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617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Angst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Schutz vor Gefahren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Fokus auf Bedrohung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Rückzug, Vermeidung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824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Freude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Belohnung für Erfolg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Aktiv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Annäherung, Zuwendung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66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Trauer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Bestrafung für Verluste, Anstoßen von Anpassungsprozess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Fokus auf Verlust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Grübeln, Weinen, Rückzug, Trost suchen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061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Ekel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Verhindern, dass etwas verdorbenes gegessen oder berührt wird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Fokus auf Auslöser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Distanz schaffen, abwenden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165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Ärger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Gegen Angriffe wehren, Grenzen und Ressourcen verteidigen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Fokus auf Auslöser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Aktiv, laut, aggressiv werden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331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Überraschung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Sich auf etwas Neues oder unerwartetes vorbereiten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Fokus auf Auslöser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Vorsichtige </a:t>
                      </a:r>
                      <a:r>
                        <a:rPr lang="de-DE" dirty="0" err="1"/>
                        <a:t>annäherung</a:t>
                      </a:r>
                      <a:r>
                        <a:rPr lang="de-DE" dirty="0"/>
                        <a:t>, Aufmerksamkeit, Neuevaluation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868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193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07FA545-9D13-5383-DB99-B74B33645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Gefühle verstehen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BCE42E8-40E5-B389-5FF2-2D6C70F91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571849"/>
              </p:ext>
            </p:extLst>
          </p:nvPr>
        </p:nvGraphicFramePr>
        <p:xfrm>
          <a:off x="838200" y="2211114"/>
          <a:ext cx="10515600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1017">
                  <a:extLst>
                    <a:ext uri="{9D8B030D-6E8A-4147-A177-3AD203B41FA5}">
                      <a16:colId xmlns:a16="http://schemas.microsoft.com/office/drawing/2014/main" val="155717265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990697028"/>
                    </a:ext>
                  </a:extLst>
                </a:gridCol>
                <a:gridCol w="2166151">
                  <a:extLst>
                    <a:ext uri="{9D8B030D-6E8A-4147-A177-3AD203B41FA5}">
                      <a16:colId xmlns:a16="http://schemas.microsoft.com/office/drawing/2014/main" val="655153816"/>
                    </a:ext>
                  </a:extLst>
                </a:gridCol>
                <a:gridCol w="3150832">
                  <a:extLst>
                    <a:ext uri="{9D8B030D-6E8A-4147-A177-3AD203B41FA5}">
                      <a16:colId xmlns:a16="http://schemas.microsoft.com/office/drawing/2014/main" val="1427380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Gefühl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Nutzen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Wahrnehmung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Verhalten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617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Stolz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824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Scham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66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Schuld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061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Liebe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165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071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07FA545-9D13-5383-DB99-B74B33645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Gefühle verstehen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BCE42E8-40E5-B389-5FF2-2D6C70F91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940128"/>
              </p:ext>
            </p:extLst>
          </p:nvPr>
        </p:nvGraphicFramePr>
        <p:xfrm>
          <a:off x="838200" y="2211114"/>
          <a:ext cx="10515600" cy="212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1017">
                  <a:extLst>
                    <a:ext uri="{9D8B030D-6E8A-4147-A177-3AD203B41FA5}">
                      <a16:colId xmlns:a16="http://schemas.microsoft.com/office/drawing/2014/main" val="155717265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990697028"/>
                    </a:ext>
                  </a:extLst>
                </a:gridCol>
                <a:gridCol w="2166151">
                  <a:extLst>
                    <a:ext uri="{9D8B030D-6E8A-4147-A177-3AD203B41FA5}">
                      <a16:colId xmlns:a16="http://schemas.microsoft.com/office/drawing/2014/main" val="655153816"/>
                    </a:ext>
                  </a:extLst>
                </a:gridCol>
                <a:gridCol w="3150832">
                  <a:extLst>
                    <a:ext uri="{9D8B030D-6E8A-4147-A177-3AD203B41FA5}">
                      <a16:colId xmlns:a16="http://schemas.microsoft.com/office/drawing/2014/main" val="1427380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Gefühl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Nutzen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Wahrnehmung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Verhalten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617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Stolz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Selbstwerterhöhung, Belohnung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Fokus auf Auslöser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Motivation, Annäherung, Mitteilung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824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Scham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66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Schuld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061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Liebe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165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236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07FA545-9D13-5383-DB99-B74B33645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Gefühle verstehen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BCE42E8-40E5-B389-5FF2-2D6C70F91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762910"/>
              </p:ext>
            </p:extLst>
          </p:nvPr>
        </p:nvGraphicFramePr>
        <p:xfrm>
          <a:off x="838200" y="2211114"/>
          <a:ext cx="10515600" cy="2392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1017">
                  <a:extLst>
                    <a:ext uri="{9D8B030D-6E8A-4147-A177-3AD203B41FA5}">
                      <a16:colId xmlns:a16="http://schemas.microsoft.com/office/drawing/2014/main" val="155717265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990697028"/>
                    </a:ext>
                  </a:extLst>
                </a:gridCol>
                <a:gridCol w="2166151">
                  <a:extLst>
                    <a:ext uri="{9D8B030D-6E8A-4147-A177-3AD203B41FA5}">
                      <a16:colId xmlns:a16="http://schemas.microsoft.com/office/drawing/2014/main" val="655153816"/>
                    </a:ext>
                  </a:extLst>
                </a:gridCol>
                <a:gridCol w="3150832">
                  <a:extLst>
                    <a:ext uri="{9D8B030D-6E8A-4147-A177-3AD203B41FA5}">
                      <a16:colId xmlns:a16="http://schemas.microsoft.com/office/drawing/2014/main" val="1427380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Gefühl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Nutzen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Wahrnehmung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Verhalten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617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Stolz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Selbstwerterhöhung, Belohnung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Fokus auf Auslöser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Motivation, Annäherung, Mitteilung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824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Scham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Wiedereingliederung in Gruppe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Fokus auf eigenem Fehlverhalten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Rückzug, Motivation zu konformen Verhaltensweisen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66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Schuld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061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Liebe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165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362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07FA545-9D13-5383-DB99-B74B33645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Gefühle verstehen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BCE42E8-40E5-B389-5FF2-2D6C70F91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964367"/>
              </p:ext>
            </p:extLst>
          </p:nvPr>
        </p:nvGraphicFramePr>
        <p:xfrm>
          <a:off x="838200" y="2211114"/>
          <a:ext cx="10515600" cy="2936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1017">
                  <a:extLst>
                    <a:ext uri="{9D8B030D-6E8A-4147-A177-3AD203B41FA5}">
                      <a16:colId xmlns:a16="http://schemas.microsoft.com/office/drawing/2014/main" val="155717265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990697028"/>
                    </a:ext>
                  </a:extLst>
                </a:gridCol>
                <a:gridCol w="2166151">
                  <a:extLst>
                    <a:ext uri="{9D8B030D-6E8A-4147-A177-3AD203B41FA5}">
                      <a16:colId xmlns:a16="http://schemas.microsoft.com/office/drawing/2014/main" val="655153816"/>
                    </a:ext>
                  </a:extLst>
                </a:gridCol>
                <a:gridCol w="3150832">
                  <a:extLst>
                    <a:ext uri="{9D8B030D-6E8A-4147-A177-3AD203B41FA5}">
                      <a16:colId xmlns:a16="http://schemas.microsoft.com/office/drawing/2014/main" val="1427380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Gefühl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Nutzen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Wahrnehmung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Verhalten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617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Stolz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Selbstwerterhöhung, Belohnung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Fokus auf Auslöser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Motivation, Annäherung, Mitteilung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824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Scham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Wiedereingliederung in Gruppe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Fokus auf eigenem Fehlverhalten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Rückzug, Motivation zu konformen Verhaltensweisen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66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Schuld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Zusammenleben in Gruppe ermöglichen, nicht ausgestoßen werden, Bindung erhalten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Fokus auf eigenem Fehlverhalten und Beurteilung anderer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Wiedergutmachung, Entschuldigen, Bindung suchen, evtl. Rückzug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061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Liebe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165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716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07FA545-9D13-5383-DB99-B74B33645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Gefühle verstehen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BCE42E8-40E5-B389-5FF2-2D6C70F91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865317"/>
              </p:ext>
            </p:extLst>
          </p:nvPr>
        </p:nvGraphicFramePr>
        <p:xfrm>
          <a:off x="838200" y="2211114"/>
          <a:ext cx="10515600" cy="3205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1017">
                  <a:extLst>
                    <a:ext uri="{9D8B030D-6E8A-4147-A177-3AD203B41FA5}">
                      <a16:colId xmlns:a16="http://schemas.microsoft.com/office/drawing/2014/main" val="155717265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990697028"/>
                    </a:ext>
                  </a:extLst>
                </a:gridCol>
                <a:gridCol w="2166151">
                  <a:extLst>
                    <a:ext uri="{9D8B030D-6E8A-4147-A177-3AD203B41FA5}">
                      <a16:colId xmlns:a16="http://schemas.microsoft.com/office/drawing/2014/main" val="655153816"/>
                    </a:ext>
                  </a:extLst>
                </a:gridCol>
                <a:gridCol w="3150832">
                  <a:extLst>
                    <a:ext uri="{9D8B030D-6E8A-4147-A177-3AD203B41FA5}">
                      <a16:colId xmlns:a16="http://schemas.microsoft.com/office/drawing/2014/main" val="1427380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Gefühl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Nutzen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Wahrnehmung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Verhalten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617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Stolz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Selbstwerterhöhung, Belohnung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Fokus auf Auslöser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Motivation, Annäherung, Mitteilung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824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Scham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Wiedereingliederung in Gruppe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Fokus auf eigenem Fehlverhalten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Rückzug, Motivation zu konformen Verhaltensweisen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66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Schuld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Zusammenleben in Gruppe ermöglichen, nicht ausgestoßen werden, Bindung erhalten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Fokus auf eigenem Fehlverhalten und Beurteilung anderer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Wiedergutmachung, Entschuldigen, Bindung suchen, evtl. Rückzug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061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Liebe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Bindung erhalten, Fortpflanzung ermöglichen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Fokus auf positive Dinge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Annähern, Bindungsverhalten, Werben, Gefallen wollen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165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71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ACE07-FDCB-4482-8A50-5B3533950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Herzlich willkommen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F7256A0-56E8-C80D-F151-A939DABE8B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Hausaufgaben nachbesprechen</a:t>
            </a:r>
          </a:p>
          <a:p>
            <a:endParaRPr lang="de-DE" dirty="0"/>
          </a:p>
          <a:p>
            <a:r>
              <a:rPr lang="de-DE" dirty="0"/>
              <a:t>Unsere Gefühle verstehen</a:t>
            </a:r>
          </a:p>
          <a:p>
            <a:endParaRPr lang="de-DE" dirty="0"/>
          </a:p>
          <a:p>
            <a:r>
              <a:rPr lang="de-DE" dirty="0"/>
              <a:t>Unsere Gedanken erforschen</a:t>
            </a:r>
          </a:p>
          <a:p>
            <a:endParaRPr lang="de-DE" dirty="0"/>
          </a:p>
          <a:p>
            <a:r>
              <a:rPr lang="de-DE" dirty="0"/>
              <a:t>Mein persönliches Störungsmodell</a:t>
            </a:r>
          </a:p>
          <a:p>
            <a:endParaRPr lang="de-DE" sz="2000" dirty="0"/>
          </a:p>
        </p:txBody>
      </p:sp>
      <p:pic>
        <p:nvPicPr>
          <p:cNvPr id="5" name="Grafik 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9CEBB153-E643-991D-E1DB-4146D89A9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837" y="4394718"/>
            <a:ext cx="3008582" cy="246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47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EA6C82E-119F-782B-B64F-6F745AA6C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Gefühle verstehen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1502C7E-4A88-ADF5-C8FD-27CF67BF82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Gefühle kann man sich vorstellen wie Statusanzeigen einer Maschine (z.B.: im Auto)</a:t>
            </a:r>
          </a:p>
          <a:p>
            <a:endParaRPr lang="de-DE" dirty="0"/>
          </a:p>
          <a:p>
            <a:r>
              <a:rPr lang="de-DE" dirty="0"/>
              <a:t>Zeigen an, welche Bedürfnisse derzeit befriedigt oder unbefriedigt sind</a:t>
            </a:r>
          </a:p>
          <a:p>
            <a:endParaRPr lang="de-DE" dirty="0"/>
          </a:p>
          <a:p>
            <a:r>
              <a:rPr lang="de-DE" dirty="0"/>
              <a:t>Geben Hinweise auf nützliches Verhalten</a:t>
            </a:r>
          </a:p>
        </p:txBody>
      </p:sp>
    </p:spTree>
    <p:extLst>
      <p:ext uri="{BB962C8B-B14F-4D97-AF65-F5344CB8AC3E}">
        <p14:creationId xmlns:p14="http://schemas.microsoft.com/office/powerpoint/2010/main" val="386428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EA6C82E-119F-782B-B64F-6F745AA6C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Exkurs: Bedürfnisse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1502C7E-4A88-ADF5-C8FD-27CF67BF82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Gruppendiskussion: Welche Bedürfnisse haben wir Menschen denn so?</a:t>
            </a:r>
          </a:p>
        </p:txBody>
      </p:sp>
    </p:spTree>
    <p:extLst>
      <p:ext uri="{BB962C8B-B14F-4D97-AF65-F5344CB8AC3E}">
        <p14:creationId xmlns:p14="http://schemas.microsoft.com/office/powerpoint/2010/main" val="1096784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284D4AB-B68F-57DE-26B9-D5A88F57F99A}"/>
              </a:ext>
            </a:extLst>
          </p:cNvPr>
          <p:cNvSpPr/>
          <p:nvPr/>
        </p:nvSpPr>
        <p:spPr>
          <a:xfrm>
            <a:off x="1754821" y="4918230"/>
            <a:ext cx="8682362" cy="7537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Physiologische Bedürfnisse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0B8FE47-9EEC-A36F-4017-0B086162C71F}"/>
              </a:ext>
            </a:extLst>
          </p:cNvPr>
          <p:cNvSpPr/>
          <p:nvPr/>
        </p:nvSpPr>
        <p:spPr>
          <a:xfrm>
            <a:off x="2882285" y="3854389"/>
            <a:ext cx="6427433" cy="7537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Sicherheit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F11080E-EB97-C632-322C-38880782EBF8}"/>
              </a:ext>
            </a:extLst>
          </p:cNvPr>
          <p:cNvSpPr/>
          <p:nvPr/>
        </p:nvSpPr>
        <p:spPr>
          <a:xfrm>
            <a:off x="3685713" y="2790548"/>
            <a:ext cx="4820575" cy="7537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Soziale Bedürfnisse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2A663E4-3608-2F3D-07DD-8199D7AF6EAC}"/>
              </a:ext>
            </a:extLst>
          </p:cNvPr>
          <p:cNvSpPr/>
          <p:nvPr/>
        </p:nvSpPr>
        <p:spPr>
          <a:xfrm>
            <a:off x="4347099" y="1726707"/>
            <a:ext cx="3497802" cy="7537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Wertschätzung, Erfolg, Freiheit, Unabhängigkeit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94572E8-4CC8-054B-483F-346B10BB0EE1}"/>
              </a:ext>
            </a:extLst>
          </p:cNvPr>
          <p:cNvSpPr/>
          <p:nvPr/>
        </p:nvSpPr>
        <p:spPr>
          <a:xfrm>
            <a:off x="5088384" y="662866"/>
            <a:ext cx="2015232" cy="7537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/>
              <a:t>Selbstverwirklichung</a:t>
            </a:r>
          </a:p>
        </p:txBody>
      </p:sp>
    </p:spTree>
    <p:extLst>
      <p:ext uri="{BB962C8B-B14F-4D97-AF65-F5344CB8AC3E}">
        <p14:creationId xmlns:p14="http://schemas.microsoft.com/office/powerpoint/2010/main" val="1289166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47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8ADF1-946E-DA6F-7EB0-21186FDAD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Gedanken verstehen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4F4218-7487-831E-B7CB-1940439573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Wieso wir unsere Gedanken verstehen sollten:</a:t>
            </a:r>
          </a:p>
          <a:p>
            <a:endParaRPr lang="de-DE" dirty="0"/>
          </a:p>
          <a:p>
            <a:pPr lvl="1"/>
            <a:r>
              <a:rPr lang="de-DE" dirty="0"/>
              <a:t>Wir sind nicht unsere Gedanken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Wir können ändern, was wir denken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Oft machen wir </a:t>
            </a:r>
            <a:r>
              <a:rPr lang="de-DE" dirty="0" err="1"/>
              <a:t>Fheler</a:t>
            </a:r>
            <a:r>
              <a:rPr lang="de-DE" dirty="0"/>
              <a:t>, die wir korrigieren könnten</a:t>
            </a:r>
          </a:p>
          <a:p>
            <a:pPr lvl="2"/>
            <a:r>
              <a:rPr lang="de-DE" dirty="0"/>
              <a:t>Holzbienen!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Gefühle und Handlungen basieren auf unseren Gedanken</a:t>
            </a:r>
          </a:p>
        </p:txBody>
      </p:sp>
    </p:spTree>
    <p:extLst>
      <p:ext uri="{BB962C8B-B14F-4D97-AF65-F5344CB8AC3E}">
        <p14:creationId xmlns:p14="http://schemas.microsoft.com/office/powerpoint/2010/main" val="648816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440BD7-D9D9-0E19-7669-8AFA96337F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Glaub nicht alles, was du denkst!</a:t>
            </a:r>
          </a:p>
        </p:txBody>
      </p:sp>
    </p:spTree>
    <p:extLst>
      <p:ext uri="{BB962C8B-B14F-4D97-AF65-F5344CB8AC3E}">
        <p14:creationId xmlns:p14="http://schemas.microsoft.com/office/powerpoint/2010/main" val="61345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4C718-652B-7E23-E649-4B4481F66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ABC-Modell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8D2527-7A9E-A6AA-A697-0AB41B8099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Auslösende Situation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Bewertungen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Konsequenzen</a:t>
            </a:r>
          </a:p>
          <a:p>
            <a:pPr lvl="1"/>
            <a:r>
              <a:rPr lang="de-DE" dirty="0"/>
              <a:t>Gefühle</a:t>
            </a:r>
          </a:p>
          <a:p>
            <a:pPr lvl="1"/>
            <a:r>
              <a:rPr lang="de-DE" dirty="0"/>
              <a:t>Körper</a:t>
            </a:r>
          </a:p>
          <a:p>
            <a:pPr lvl="1"/>
            <a:r>
              <a:rPr lang="de-DE" dirty="0"/>
              <a:t>Verhalten</a:t>
            </a:r>
          </a:p>
        </p:txBody>
      </p:sp>
    </p:spTree>
    <p:extLst>
      <p:ext uri="{BB962C8B-B14F-4D97-AF65-F5344CB8AC3E}">
        <p14:creationId xmlns:p14="http://schemas.microsoft.com/office/powerpoint/2010/main" val="2971494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Katze, Text, Säugetier, Clipart enthält.&#10;&#10;Automatisch generierte Beschreibung">
            <a:extLst>
              <a:ext uri="{FF2B5EF4-FFF2-40B4-BE49-F238E27FC236}">
                <a16:creationId xmlns:a16="http://schemas.microsoft.com/office/drawing/2014/main" id="{3C78B471-6C23-478F-9615-61B0C4362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88" y="0"/>
            <a:ext cx="2779624" cy="2215778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3C28AC-6F49-8811-4EB1-337538510C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Sie haben Ihre Gefühle kennengelernt und Ihren Nutzen verstanden</a:t>
            </a:r>
          </a:p>
          <a:p>
            <a:endParaRPr lang="de-DE" dirty="0"/>
          </a:p>
          <a:p>
            <a:r>
              <a:rPr lang="de-DE" dirty="0"/>
              <a:t>Sie verstehen, warum es wichtig ist, die eigenen Gedanken zu beobachten, zu hinterfragen und zu ändern</a:t>
            </a:r>
          </a:p>
          <a:p>
            <a:endParaRPr lang="de-DE" dirty="0"/>
          </a:p>
          <a:p>
            <a:r>
              <a:rPr lang="de-DE" dirty="0"/>
              <a:t>Sie haben das ABC-Modell kennengelernt, und wissen jetzt, wie man es benutzt, um die eigenen Bewertungen zu erarbeiten.</a:t>
            </a:r>
          </a:p>
        </p:txBody>
      </p:sp>
    </p:spTree>
    <p:extLst>
      <p:ext uri="{BB962C8B-B14F-4D97-AF65-F5344CB8AC3E}">
        <p14:creationId xmlns:p14="http://schemas.microsoft.com/office/powerpoint/2010/main" val="1436388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7A0161-73A7-6AF2-8013-A5B3EDCCA2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Erarbeiten Sie:</a:t>
            </a:r>
          </a:p>
          <a:p>
            <a:endParaRPr lang="de-DE" dirty="0"/>
          </a:p>
          <a:p>
            <a:pPr lvl="1"/>
            <a:r>
              <a:rPr lang="de-DE" dirty="0"/>
              <a:t>Nehmen Sie die Protokolle und Listen der ersten beiden Sitzungen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Erarbeiten Sie Ihr persönliches Störungsmodell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Warum heilt ihre Erkrankung nicht? Was für einen Teufelskreis gibt es?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Welche Ressourcen bräuchten Sie verstärkt?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Welche Belastungen müssten weg?</a:t>
            </a:r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0189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ACE07-FDCB-4482-8A50-5B3533950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Hausaufgaben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F7256A0-56E8-C80D-F151-A939DABE8B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Listen dabei?</a:t>
            </a:r>
          </a:p>
          <a:p>
            <a:endParaRPr lang="de-DE" dirty="0"/>
          </a:p>
          <a:p>
            <a:pPr lvl="1"/>
            <a:r>
              <a:rPr lang="de-DE" dirty="0"/>
              <a:t>Was hat geholfen?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Was gab es an belastenden Gedanken oder Gefühlen?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Was war besonders schön?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Was sollte sich ändern?</a:t>
            </a:r>
          </a:p>
          <a:p>
            <a:endParaRPr lang="de-DE" sz="2000" dirty="0"/>
          </a:p>
        </p:txBody>
      </p:sp>
      <p:pic>
        <p:nvPicPr>
          <p:cNvPr id="4" name="Grafik 3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4647780E-0A80-1833-FEAD-97360194F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084" y="1505352"/>
            <a:ext cx="2888932" cy="434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36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B94C26-0460-ADE9-3DF0-FC4B0D945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Gefühle verstehen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07A222-B1D7-1706-0E50-55958F5874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Gefühle haben keinerlei Nutzen</a:t>
            </a:r>
          </a:p>
          <a:p>
            <a:pPr lvl="1"/>
            <a:r>
              <a:rPr lang="de-DE" dirty="0"/>
              <a:t>Vor allem negative nicht</a:t>
            </a:r>
          </a:p>
          <a:p>
            <a:pPr lvl="1"/>
            <a:endParaRPr lang="de-DE" dirty="0"/>
          </a:p>
          <a:p>
            <a:r>
              <a:rPr lang="de-DE" dirty="0"/>
              <a:t>Die stören doch nur</a:t>
            </a:r>
          </a:p>
          <a:p>
            <a:endParaRPr lang="de-DE" dirty="0"/>
          </a:p>
          <a:p>
            <a:r>
              <a:rPr lang="de-DE" dirty="0"/>
              <a:t>Am besten sollen die weg, dann geht es mir besser</a:t>
            </a:r>
          </a:p>
          <a:p>
            <a:endParaRPr lang="de-DE" dirty="0"/>
          </a:p>
          <a:p>
            <a:r>
              <a:rPr lang="de-DE" dirty="0"/>
              <a:t>Als Mann habe ich sowieso keine Gefühle außer Hunger, Wut und Lust</a:t>
            </a:r>
          </a:p>
        </p:txBody>
      </p:sp>
    </p:spTree>
    <p:extLst>
      <p:ext uri="{BB962C8B-B14F-4D97-AF65-F5344CB8AC3E}">
        <p14:creationId xmlns:p14="http://schemas.microsoft.com/office/powerpoint/2010/main" val="3044347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8ADF1-946E-DA6F-7EB0-21186FDAD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Gefühle verstehen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4F4218-7487-831E-B7CB-1940439573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Aber stimmt das? Welchen Nutzen haben denn</a:t>
            </a:r>
          </a:p>
          <a:p>
            <a:endParaRPr lang="de-DE" dirty="0"/>
          </a:p>
          <a:p>
            <a:pPr lvl="1"/>
            <a:r>
              <a:rPr lang="de-DE" dirty="0"/>
              <a:t>Trauer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Wut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Angst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Neid</a:t>
            </a:r>
          </a:p>
        </p:txBody>
      </p:sp>
    </p:spTree>
    <p:extLst>
      <p:ext uri="{BB962C8B-B14F-4D97-AF65-F5344CB8AC3E}">
        <p14:creationId xmlns:p14="http://schemas.microsoft.com/office/powerpoint/2010/main" val="2739520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5E5E7D6-7559-EB71-160D-8C71841113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539456"/>
            <a:ext cx="10515600" cy="973577"/>
          </a:xfrm>
        </p:spPr>
        <p:txBody>
          <a:bodyPr>
            <a:normAutofit/>
          </a:bodyPr>
          <a:lstStyle/>
          <a:p>
            <a:r>
              <a:rPr lang="de-DE" dirty="0"/>
              <a:t>Gefühle sind wichtige Hinweise unseres Organismus auf notwendige oder nützliche Handlungen</a:t>
            </a:r>
          </a:p>
        </p:txBody>
      </p:sp>
    </p:spTree>
    <p:extLst>
      <p:ext uri="{BB962C8B-B14F-4D97-AF65-F5344CB8AC3E}">
        <p14:creationId xmlns:p14="http://schemas.microsoft.com/office/powerpoint/2010/main" val="1730713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07FA545-9D13-5383-DB99-B74B33645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Gefühle verstehen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8854A31-B399-4546-4464-4187062788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Gefühle schützen uns vor Gefahren</a:t>
            </a:r>
          </a:p>
          <a:p>
            <a:endParaRPr lang="de-DE" dirty="0"/>
          </a:p>
          <a:p>
            <a:r>
              <a:rPr lang="de-DE" dirty="0"/>
              <a:t>Gefühle helfen uns zu überleben</a:t>
            </a:r>
          </a:p>
          <a:p>
            <a:endParaRPr lang="de-DE" dirty="0"/>
          </a:p>
          <a:p>
            <a:r>
              <a:rPr lang="de-DE" dirty="0"/>
              <a:t>Gefühle sind kleine Helfer</a:t>
            </a:r>
          </a:p>
          <a:p>
            <a:endParaRPr lang="de-DE" dirty="0"/>
          </a:p>
          <a:p>
            <a:r>
              <a:rPr lang="de-DE" dirty="0"/>
              <a:t>Wir kontrollieren unsere Gefühle</a:t>
            </a:r>
          </a:p>
        </p:txBody>
      </p:sp>
    </p:spTree>
    <p:extLst>
      <p:ext uri="{BB962C8B-B14F-4D97-AF65-F5344CB8AC3E}">
        <p14:creationId xmlns:p14="http://schemas.microsoft.com/office/powerpoint/2010/main" val="4079557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07FA545-9D13-5383-DB99-B74B33645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Gefühle verstehen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BCE42E8-40E5-B389-5FF2-2D6C70F91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421049"/>
              </p:ext>
            </p:extLst>
          </p:nvPr>
        </p:nvGraphicFramePr>
        <p:xfrm>
          <a:off x="838200" y="2211114"/>
          <a:ext cx="10515600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1017">
                  <a:extLst>
                    <a:ext uri="{9D8B030D-6E8A-4147-A177-3AD203B41FA5}">
                      <a16:colId xmlns:a16="http://schemas.microsoft.com/office/drawing/2014/main" val="155717265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990697028"/>
                    </a:ext>
                  </a:extLst>
                </a:gridCol>
                <a:gridCol w="2166151">
                  <a:extLst>
                    <a:ext uri="{9D8B030D-6E8A-4147-A177-3AD203B41FA5}">
                      <a16:colId xmlns:a16="http://schemas.microsoft.com/office/drawing/2014/main" val="655153816"/>
                    </a:ext>
                  </a:extLst>
                </a:gridCol>
                <a:gridCol w="3150832">
                  <a:extLst>
                    <a:ext uri="{9D8B030D-6E8A-4147-A177-3AD203B41FA5}">
                      <a16:colId xmlns:a16="http://schemas.microsoft.com/office/drawing/2014/main" val="1427380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Gefühl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Nutzen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Wahrnehmung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Verhalten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617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Angst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824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Freude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66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Trauer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061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Ekel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165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Ärger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331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Überraschung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868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451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07FA545-9D13-5383-DB99-B74B33645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Gefühle verstehen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BCE42E8-40E5-B389-5FF2-2D6C70F91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200736"/>
              </p:ext>
            </p:extLst>
          </p:nvPr>
        </p:nvGraphicFramePr>
        <p:xfrm>
          <a:off x="838200" y="2211114"/>
          <a:ext cx="10515600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1017">
                  <a:extLst>
                    <a:ext uri="{9D8B030D-6E8A-4147-A177-3AD203B41FA5}">
                      <a16:colId xmlns:a16="http://schemas.microsoft.com/office/drawing/2014/main" val="155717265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990697028"/>
                    </a:ext>
                  </a:extLst>
                </a:gridCol>
                <a:gridCol w="2166151">
                  <a:extLst>
                    <a:ext uri="{9D8B030D-6E8A-4147-A177-3AD203B41FA5}">
                      <a16:colId xmlns:a16="http://schemas.microsoft.com/office/drawing/2014/main" val="655153816"/>
                    </a:ext>
                  </a:extLst>
                </a:gridCol>
                <a:gridCol w="3150832">
                  <a:extLst>
                    <a:ext uri="{9D8B030D-6E8A-4147-A177-3AD203B41FA5}">
                      <a16:colId xmlns:a16="http://schemas.microsoft.com/office/drawing/2014/main" val="1427380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Gefühl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Nutzen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Wahrnehmung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Verhalten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617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Angst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Schutz vor Gefahren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Fokus auf Bedrohung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Rückzug, Vermeidung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824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Freude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66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Trauer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061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Ekel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165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Ärger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331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Überraschung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868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755601"/>
      </p:ext>
    </p:extLst>
  </p:cSld>
  <p:clrMapOvr>
    <a:masterClrMapping/>
  </p:clrMapOvr>
</p:sld>
</file>

<file path=ppt/theme/theme1.xml><?xml version="1.0" encoding="utf-8"?>
<a:theme xmlns:a="http://schemas.openxmlformats.org/drawingml/2006/main" name="Therapiewolf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 anchorCtr="0">
        <a:normAutofit/>
      </a:bodyPr>
      <a:lstStyle>
        <a:defPPr algn="l">
          <a:lnSpc>
            <a:spcPct val="150000"/>
          </a:lnSpc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900</Words>
  <Application>Microsoft Office PowerPoint</Application>
  <PresentationFormat>Breitbild</PresentationFormat>
  <Paragraphs>315</Paragraphs>
  <Slides>28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2" baseType="lpstr">
      <vt:lpstr>Arial</vt:lpstr>
      <vt:lpstr>Calibri</vt:lpstr>
      <vt:lpstr>Work Sans</vt:lpstr>
      <vt:lpstr>Therapiewolf</vt:lpstr>
      <vt:lpstr>Basisgruppe</vt:lpstr>
      <vt:lpstr>Herzlich willkommen</vt:lpstr>
      <vt:lpstr>Hausaufgaben</vt:lpstr>
      <vt:lpstr>Unsere Gefühle verstehen</vt:lpstr>
      <vt:lpstr>Unsere Gefühle verstehen</vt:lpstr>
      <vt:lpstr>PowerPoint-Präsentation</vt:lpstr>
      <vt:lpstr>Unsere Gefühle verstehen</vt:lpstr>
      <vt:lpstr>Unsere Gefühle verstehen</vt:lpstr>
      <vt:lpstr>Unsere Gefühle verstehen</vt:lpstr>
      <vt:lpstr>Unsere Gefühle verstehen</vt:lpstr>
      <vt:lpstr>Unsere Gefühle verstehen</vt:lpstr>
      <vt:lpstr>Unsere Gefühle verstehen</vt:lpstr>
      <vt:lpstr>Unsere Gefühle verstehen</vt:lpstr>
      <vt:lpstr>Unsere Gefühle verstehen</vt:lpstr>
      <vt:lpstr>Unsere Gefühle verstehen</vt:lpstr>
      <vt:lpstr>Unsere Gefühle verstehen</vt:lpstr>
      <vt:lpstr>Unsere Gefühle verstehen</vt:lpstr>
      <vt:lpstr>Unsere Gefühle verstehen</vt:lpstr>
      <vt:lpstr>Unsere Gefühle verstehen</vt:lpstr>
      <vt:lpstr>Unsere Gefühle verstehen</vt:lpstr>
      <vt:lpstr>Exkurs: Bedürfnisse</vt:lpstr>
      <vt:lpstr>PowerPoint-Präsentation</vt:lpstr>
      <vt:lpstr>PowerPoint-Präsentation</vt:lpstr>
      <vt:lpstr>Unsere Gedanken verstehen</vt:lpstr>
      <vt:lpstr>PowerPoint-Präsentation</vt:lpstr>
      <vt:lpstr>Das ABC-Modell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Fortbildung „Stress Coach“</dc:title>
  <dc:creator>Andreas Wolf</dc:creator>
  <cp:lastModifiedBy>Andreas Wolf</cp:lastModifiedBy>
  <cp:revision>53</cp:revision>
  <dcterms:created xsi:type="dcterms:W3CDTF">2021-09-30T07:54:49Z</dcterms:created>
  <dcterms:modified xsi:type="dcterms:W3CDTF">2024-04-07T08:46:24Z</dcterms:modified>
</cp:coreProperties>
</file>